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68"/>
  </p:notesMasterIdLst>
  <p:sldIdLst>
    <p:sldId id="324" r:id="rId2"/>
    <p:sldId id="256" r:id="rId3"/>
    <p:sldId id="350" r:id="rId4"/>
    <p:sldId id="259" r:id="rId5"/>
    <p:sldId id="291" r:id="rId6"/>
    <p:sldId id="260" r:id="rId7"/>
    <p:sldId id="292" r:id="rId8"/>
    <p:sldId id="261" r:id="rId9"/>
    <p:sldId id="293" r:id="rId10"/>
    <p:sldId id="262" r:id="rId11"/>
    <p:sldId id="294" r:id="rId12"/>
    <p:sldId id="263" r:id="rId13"/>
    <p:sldId id="295" r:id="rId14"/>
    <p:sldId id="264" r:id="rId15"/>
    <p:sldId id="296" r:id="rId16"/>
    <p:sldId id="351" r:id="rId17"/>
    <p:sldId id="297" r:id="rId18"/>
    <p:sldId id="266" r:id="rId19"/>
    <p:sldId id="298" r:id="rId20"/>
    <p:sldId id="267" r:id="rId21"/>
    <p:sldId id="299" r:id="rId22"/>
    <p:sldId id="268" r:id="rId23"/>
    <p:sldId id="300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352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316" r:id="rId55"/>
    <p:sldId id="285" r:id="rId56"/>
    <p:sldId id="284" r:id="rId57"/>
    <p:sldId id="317" r:id="rId58"/>
    <p:sldId id="286" r:id="rId59"/>
    <p:sldId id="318" r:id="rId60"/>
    <p:sldId id="287" r:id="rId61"/>
    <p:sldId id="319" r:id="rId62"/>
    <p:sldId id="288" r:id="rId63"/>
    <p:sldId id="320" r:id="rId64"/>
    <p:sldId id="325" r:id="rId65"/>
    <p:sldId id="290" r:id="rId66"/>
    <p:sldId id="321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  <a:srgbClr val="0BB7DF"/>
    <a:srgbClr val="8EFB21"/>
    <a:srgbClr val="FF33CC"/>
    <a:srgbClr val="FFFF00"/>
    <a:srgbClr val="FFFF11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4" autoAdjust="0"/>
    <p:restoredTop sz="86377" autoAdjust="0"/>
  </p:normalViewPr>
  <p:slideViewPr>
    <p:cSldViewPr>
      <p:cViewPr>
        <p:scale>
          <a:sx n="78" d="100"/>
          <a:sy n="78" d="100"/>
        </p:scale>
        <p:origin x="-864" y="-1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E25D9B-50EE-490C-BCEC-37E682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8C9F1-223A-4333-A2FE-7562F3685978}" type="slidenum">
              <a:rPr 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A78589-4D1B-4CE5-942C-C4A8E44FEB9B}" type="slidenum">
              <a:rPr 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F8E536-B94E-4209-BBC3-7D4AA0551C57}" type="slidenum">
              <a:rPr 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4F63E7-A976-4C20-B63F-5A85914356B2}" type="slidenum">
              <a:rPr 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C588B2-3854-40FB-A2B2-EA3236ECE2C7}" type="slidenum">
              <a:rPr 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569B8B-9135-462D-AD85-BA9F769157C2}" type="slidenum">
              <a:rPr lang="en-US" sz="1200" b="0" smtClean="0">
                <a:solidFill>
                  <a:schemeClr val="tx1"/>
                </a:solidFill>
              </a:rPr>
              <a:pPr/>
              <a:t>15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99495A-92F9-4812-9FE5-2F574B31C856}" type="slidenum">
              <a:rPr 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0294ED-6B0C-4D7C-92F3-925D121EB61A}" type="slidenum">
              <a:rPr 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FD6673-AB6C-43C4-87FD-1C813D00BE11}" type="slidenum">
              <a:rPr 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18072-A981-4EB9-A2A9-692DCAA35DD2}" type="slidenum">
              <a:rPr 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3C02C3-3142-42E6-9780-8E5CA44101EB}" type="slidenum">
              <a:rPr 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E68A5D-DE81-4801-826A-2698C5D6A030}" type="slidenum">
              <a:rPr 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AB606-A88A-4067-9F47-00A7A15013A9}" type="slidenum">
              <a:rPr 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11984B-B9D4-4F7B-997B-E4E83606D049}" type="slidenum">
              <a:rPr 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C9726D-7388-45FF-8A67-6B5EE0681955}" type="slidenum">
              <a:rPr 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638C9-C764-4795-8958-2CED05B39FE8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809A3-C22A-44D3-83C1-F4DF4883D226}" type="slidenum">
              <a:rPr 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FA9761-5AC7-4FDB-ACA5-52A3260D46DE}" type="slidenum">
              <a:rPr 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F61B61-74D3-4DD7-8962-6E7DCBCD4479}" type="slidenum">
              <a:rPr 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49D060-E281-4631-A82F-6EB961D0FE24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94D695-AA4F-4103-92E0-F72EB96F666A}" type="slidenum">
              <a:rPr 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82BDAE-7AAD-4A41-809D-BC250B95FFCB}" type="slidenum">
              <a:rPr 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B6AB4A-82DE-4556-BB4A-871FCD09EF17}" type="slidenum">
              <a:rPr 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F962D7-3228-481A-8C9C-BA298EB57461}" type="slidenum">
              <a:rPr 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44D4BF-07C2-45A3-865C-B98A6BC5DBE7}" type="slidenum">
              <a:rPr 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1D808-CE96-49CD-9B34-9CA60BA1B66C}" type="slidenum">
              <a:rPr 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000B13-6910-41F3-9A1B-5B91BF5B9375}" type="slidenum">
              <a:rPr 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64BDE6-6CB2-4FAD-879E-70977D797AD4}" type="slidenum">
              <a:rPr 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15483D-E68D-4414-B30D-1E15E8F3BB16}" type="slidenum">
              <a:rPr 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570AE2-1F08-46BA-A71D-4834F27620C1}" type="slidenum">
              <a:rPr 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C7A509-55FC-46C7-A748-9B18EB4B2FD9}" type="slidenum">
              <a:rPr 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C27C60-B86F-4A11-B891-AB047B9F0342}" type="slidenum">
              <a:rPr 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FA08FD-2DEE-4A98-90A4-98B24B631D84}" type="slidenum">
              <a:rPr lang="en-US" sz="1200" b="0" smtClean="0">
                <a:solidFill>
                  <a:schemeClr val="tx1"/>
                </a:solidFill>
              </a:rPr>
              <a:pPr/>
              <a:t>44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373E4-4068-4092-B420-5098F1EB1416}" type="slidenum">
              <a:rPr lang="en-US" sz="1200" b="0" smtClean="0">
                <a:solidFill>
                  <a:schemeClr val="tx1"/>
                </a:solidFill>
              </a:rPr>
              <a:pPr/>
              <a:t>45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D63443-B6A3-4FD0-9BDB-F1E4296A540D}" type="slidenum">
              <a:rPr lang="en-US" sz="1200" b="0" smtClean="0">
                <a:solidFill>
                  <a:schemeClr val="tx1"/>
                </a:solidFill>
              </a:rPr>
              <a:pPr/>
              <a:t>46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56F4E3-5E8B-433F-839B-5B16C22F1CD6}" type="slidenum">
              <a:rPr lang="en-US" sz="1200" b="0" smtClean="0">
                <a:solidFill>
                  <a:schemeClr val="tx1"/>
                </a:solidFill>
              </a:rPr>
              <a:pPr/>
              <a:t>47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73664D-B1D3-4E2C-9347-B723265997F6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9F4E9C-584A-4730-BBAA-A3AA960861DC}" type="slidenum">
              <a:rPr lang="en-US" sz="1200" b="0" smtClean="0">
                <a:solidFill>
                  <a:schemeClr val="tx1"/>
                </a:solidFill>
              </a:rPr>
              <a:pPr/>
              <a:t>49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B7EE94-6691-46C6-B51E-F14B3BEA539D}" type="slidenum">
              <a:rPr 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6F2B9C-B6A5-41E2-8F6B-E866049C68E9}" type="slidenum">
              <a:rPr lang="en-US" sz="1200" b="0" smtClean="0">
                <a:solidFill>
                  <a:schemeClr val="tx1"/>
                </a:solidFill>
              </a:rPr>
              <a:pPr/>
              <a:t>50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5A1DAD-B4CC-4DEA-B949-7EBF234CFBDB}" type="slidenum">
              <a:rPr lang="en-US" sz="1200" b="0" smtClean="0">
                <a:solidFill>
                  <a:schemeClr val="tx1"/>
                </a:solidFill>
              </a:rPr>
              <a:pPr/>
              <a:t>51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5F0CC1-5D4F-4A58-9F85-A383FD90D2F0}" type="slidenum">
              <a:rPr lang="en-US" sz="1200" b="0" smtClean="0">
                <a:solidFill>
                  <a:schemeClr val="tx1"/>
                </a:solidFill>
              </a:rPr>
              <a:pPr/>
              <a:t>52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CE3E7-8637-4443-A23D-C93A384EF1E1}" type="slidenum">
              <a:rPr lang="en-US" sz="1200" b="0" smtClean="0">
                <a:solidFill>
                  <a:schemeClr val="tx1"/>
                </a:solidFill>
              </a:rPr>
              <a:pPr/>
              <a:t>53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4C4A19B-C8E7-42C6-9271-18E4FC6137F5}" type="slidenum">
              <a:rPr 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D77C92-FA71-443A-AD3D-82A08B822526}" type="slidenum">
              <a:rPr lang="en-US" sz="1200" b="0" smtClean="0">
                <a:solidFill>
                  <a:schemeClr val="tx1"/>
                </a:solidFill>
              </a:rPr>
              <a:pPr/>
              <a:t>55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91904A0-A120-421A-8D10-1156399630D8}" type="slidenum">
              <a:rPr lang="en-US" sz="1200" b="0" smtClean="0">
                <a:solidFill>
                  <a:schemeClr val="tx1"/>
                </a:solidFill>
              </a:rPr>
              <a:pPr/>
              <a:t>56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E30B29-1844-4861-9DE3-93A45C1F2AC9}" type="slidenum">
              <a:rPr lang="en-US" sz="1200" b="0" smtClean="0">
                <a:solidFill>
                  <a:schemeClr val="tx1"/>
                </a:solidFill>
              </a:rPr>
              <a:pPr/>
              <a:t>57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60278-44F3-4436-AAB3-F8E8C64DF9B5}" type="slidenum">
              <a:rPr lang="en-US" sz="1200" b="0" smtClean="0">
                <a:solidFill>
                  <a:schemeClr val="tx1"/>
                </a:solidFill>
              </a:rPr>
              <a:pPr/>
              <a:t>58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88F7B8A-4B2D-43B6-B51F-5773FB7F7D5F}" type="slidenum">
              <a:rPr lang="en-US" sz="1200" b="0" smtClean="0">
                <a:solidFill>
                  <a:schemeClr val="tx1"/>
                </a:solidFill>
              </a:rPr>
              <a:pPr/>
              <a:t>59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FB677A-6ECF-42DF-9605-E4A60A57A591}" type="slidenum">
              <a:rPr 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1FAE506-0180-4B0A-9B1D-DDDCFD112083}" type="slidenum">
              <a:rPr lang="en-US" sz="1200" b="0" smtClean="0">
                <a:solidFill>
                  <a:schemeClr val="tx1"/>
                </a:solidFill>
              </a:rPr>
              <a:pPr/>
              <a:t>60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61A5C3E-E60D-4604-9021-0C78A9055942}" type="slidenum">
              <a:rPr lang="en-US" sz="1200" b="0" smtClean="0">
                <a:solidFill>
                  <a:schemeClr val="tx1"/>
                </a:solidFill>
              </a:rPr>
              <a:pPr/>
              <a:t>61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E25A03-6CA1-4622-B080-B594C1672E75}" type="slidenum">
              <a:rPr lang="en-US" sz="1200" b="0" smtClean="0">
                <a:solidFill>
                  <a:schemeClr val="tx1"/>
                </a:solidFill>
              </a:rPr>
              <a:pPr/>
              <a:t>62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C0181AC-FE38-4E0F-96FD-247E158536AF}" type="slidenum">
              <a:rPr lang="en-US" sz="1200" b="0" smtClean="0">
                <a:solidFill>
                  <a:schemeClr val="tx1"/>
                </a:solidFill>
              </a:rPr>
              <a:pPr/>
              <a:t>63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2CD4C5-F52D-49ED-B207-DF2EFEF276DA}" type="slidenum">
              <a:rPr lang="en-US" sz="1200" b="0" smtClean="0">
                <a:solidFill>
                  <a:schemeClr val="tx1"/>
                </a:solidFill>
              </a:rPr>
              <a:pPr/>
              <a:t>64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BDE14-88A1-4ACC-B8FE-9FEF0D2EAB4E}" type="slidenum">
              <a:rPr lang="en-US" sz="1200" b="0" smtClean="0">
                <a:solidFill>
                  <a:schemeClr val="tx1"/>
                </a:solidFill>
              </a:rPr>
              <a:pPr/>
              <a:t>65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8D97DB-FF01-4B6F-AB04-4F456A13CA52}" type="slidenum">
              <a:rPr lang="en-US" sz="1200" b="0" smtClean="0">
                <a:solidFill>
                  <a:schemeClr val="tx1"/>
                </a:solidFill>
              </a:rPr>
              <a:pPr/>
              <a:t>66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BE83C-810F-472F-AD39-E535F2E5BC2C}" type="slidenum">
              <a:rPr 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9F25F-FAF6-4787-8B93-A30F3D687B1E}" type="slidenum">
              <a:rPr 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B01DE7-7CA5-4088-B575-C5741E8C2C39}" type="slidenum">
              <a:rPr 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7011-1D87-48DB-952D-312CD765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AC07-0AB5-4FD6-8129-A962F84D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7AD-8607-4B52-B915-BC7C10A9F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BCD9-BF4A-4C79-9559-53590F9B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1683-C088-4E13-B94A-7F6BE5ED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D007-DF4D-4F6F-B821-4169D3F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AF9F-19E7-410E-B589-A9A6073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9B5A-034E-49C2-93DE-4D33767A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553-3466-42A7-9AEE-754994C8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D3B-65BC-4B6E-8B9D-33227901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4BB-BCEA-4F3A-B54F-635ACDC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3230D832-0BBC-45D3-A2F2-D8CCCB3FE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4" r:id="rId8"/>
    <p:sldLayoutId id="2147483825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slide" Target="slide20.xml"/><Relationship Id="rId21" Type="http://schemas.openxmlformats.org/officeDocument/2006/relationships/slide" Target="slide22.xml"/><Relationship Id="rId22" Type="http://schemas.openxmlformats.org/officeDocument/2006/relationships/slide" Target="slide28.xml"/><Relationship Id="rId23" Type="http://schemas.openxmlformats.org/officeDocument/2006/relationships/slide" Target="slide38.xml"/><Relationship Id="rId24" Type="http://schemas.openxmlformats.org/officeDocument/2006/relationships/slide" Target="slide48.xml"/><Relationship Id="rId25" Type="http://schemas.openxmlformats.org/officeDocument/2006/relationships/slide" Target="slide58.xml"/><Relationship Id="rId26" Type="http://schemas.openxmlformats.org/officeDocument/2006/relationships/slide" Target="slide30.xml"/><Relationship Id="rId27" Type="http://schemas.openxmlformats.org/officeDocument/2006/relationships/slide" Target="slide40.xml"/><Relationship Id="rId28" Type="http://schemas.openxmlformats.org/officeDocument/2006/relationships/slide" Target="slide50.xml"/><Relationship Id="rId29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slide64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30" Type="http://schemas.openxmlformats.org/officeDocument/2006/relationships/slide" Target="slide32.xml"/><Relationship Id="rId31" Type="http://schemas.openxmlformats.org/officeDocument/2006/relationships/slide" Target="slide42.xml"/><Relationship Id="rId32" Type="http://schemas.openxmlformats.org/officeDocument/2006/relationships/slide" Target="slide52.xml"/><Relationship Id="rId9" Type="http://schemas.openxmlformats.org/officeDocument/2006/relationships/slide" Target="slide14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33" Type="http://schemas.openxmlformats.org/officeDocument/2006/relationships/slide" Target="slide62.xml"/><Relationship Id="rId10" Type="http://schemas.openxmlformats.org/officeDocument/2006/relationships/slide" Target="slide24.xml"/><Relationship Id="rId11" Type="http://schemas.openxmlformats.org/officeDocument/2006/relationships/slide" Target="slide34.xml"/><Relationship Id="rId12" Type="http://schemas.openxmlformats.org/officeDocument/2006/relationships/slide" Target="slide44.xml"/><Relationship Id="rId13" Type="http://schemas.openxmlformats.org/officeDocument/2006/relationships/slide" Target="slide54.xml"/><Relationship Id="rId14" Type="http://schemas.openxmlformats.org/officeDocument/2006/relationships/slide" Target="slide16.xml"/><Relationship Id="rId15" Type="http://schemas.openxmlformats.org/officeDocument/2006/relationships/slide" Target="slide26.xml"/><Relationship Id="rId16" Type="http://schemas.openxmlformats.org/officeDocument/2006/relationships/slide" Target="slide36.xml"/><Relationship Id="rId17" Type="http://schemas.openxmlformats.org/officeDocument/2006/relationships/slide" Target="slide46.xml"/><Relationship Id="rId18" Type="http://schemas.openxmlformats.org/officeDocument/2006/relationships/slide" Target="slide56.xml"/><Relationship Id="rId1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image" Target="../media/image10.wmf"/><Relationship Id="rId13" Type="http://schemas.openxmlformats.org/officeDocument/2006/relationships/image" Target="../media/image11.wmf"/><Relationship Id="rId14" Type="http://schemas.openxmlformats.org/officeDocument/2006/relationships/image" Target="../media/image12.wmf"/><Relationship Id="rId15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slide" Target="slide64.xml"/><Relationship Id="rId4" Type="http://schemas.openxmlformats.org/officeDocument/2006/relationships/slide" Target="slide2.xml"/><Relationship Id="rId5" Type="http://schemas.openxmlformats.org/officeDocument/2006/relationships/image" Target="../media/image3.wmf"/><Relationship Id="rId6" Type="http://schemas.openxmlformats.org/officeDocument/2006/relationships/image" Target="../media/image4.wmf"/><Relationship Id="rId7" Type="http://schemas.openxmlformats.org/officeDocument/2006/relationships/image" Target="../media/image5.wmf"/><Relationship Id="rId8" Type="http://schemas.openxmlformats.org/officeDocument/2006/relationships/image" Target="../media/image6.wmf"/><Relationship Id="rId9" Type="http://schemas.openxmlformats.org/officeDocument/2006/relationships/image" Target="../media/image7.wmf"/><Relationship Id="rId10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30335" y="0"/>
            <a:ext cx="8991600" cy="6858000"/>
          </a:xfrm>
          <a:prstGeom prst="rect">
            <a:avLst/>
          </a:prstGeom>
        </p:spPr>
      </p:pic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590800" y="5402263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152400" y="586422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Comic Sans MS" pitchFamily="66" charset="0"/>
              </a:rPr>
              <a:t>To play the game, go to the next slide and click on </a:t>
            </a:r>
            <a:r>
              <a:rPr lang="en-US" sz="1600" smtClean="0">
                <a:solidFill>
                  <a:schemeClr val="tx1"/>
                </a:solidFill>
                <a:latin typeface="Comic Sans MS" pitchFamily="66" charset="0"/>
              </a:rPr>
              <a:t>a </a:t>
            </a: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point value </a:t>
            </a:r>
            <a:r>
              <a:rPr lang="en-US" sz="1600">
                <a:solidFill>
                  <a:schemeClr val="tx1"/>
                </a:solidFill>
                <a:latin typeface="Comic Sans MS" pitchFamily="66" charset="0"/>
              </a:rPr>
              <a:t>to go to a question.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latin typeface="Comic Sans MS" pitchFamily="66" charset="0"/>
              </a:rPr>
              <a:t>To go to final Wrap-Up click on Final Wrap-Up at the bottom of the main screen.</a:t>
            </a:r>
          </a:p>
        </p:txBody>
      </p:sp>
      <p:sp>
        <p:nvSpPr>
          <p:cNvPr id="2" name="Rectangle 1"/>
          <p:cNvSpPr/>
          <p:nvPr/>
        </p:nvSpPr>
        <p:spPr>
          <a:xfrm rot="20826310">
            <a:off x="922338" y="1701318"/>
            <a:ext cx="67442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REPUBLIC OF </a:t>
            </a:r>
          </a:p>
          <a:p>
            <a:pPr algn="ctr"/>
            <a:r>
              <a:rPr lang="en-US" sz="6600" b="1" kern="1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TURKEY WRAP-UP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47700" y="990600"/>
            <a:ext cx="7848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7200" dirty="0" smtClean="0">
                <a:solidFill>
                  <a:srgbClr val="8EFB21"/>
                </a:solidFill>
                <a:latin typeface="+mj-lt"/>
              </a:rPr>
              <a:t>What are two major rivers in Turkey?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2253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68325" y="1787525"/>
            <a:ext cx="7848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7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Euphrates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Tigris</a:t>
            </a:r>
          </a:p>
          <a:p>
            <a:pPr algn="ctr">
              <a:spcBef>
                <a:spcPct val="50000"/>
              </a:spcBef>
              <a:defRPr/>
            </a:pPr>
            <a:endParaRPr lang="en-US" sz="72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5" name="Bevel 4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4800" y="6096000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355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dirty="0" smtClean="0">
                <a:solidFill>
                  <a:srgbClr val="8EFB21"/>
                </a:solidFill>
                <a:latin typeface="+mj-lt"/>
              </a:rPr>
              <a:t>Turkey ranks 1</a:t>
            </a:r>
            <a:r>
              <a:rPr lang="en-US" sz="6000" baseline="30000" dirty="0" smtClean="0">
                <a:solidFill>
                  <a:srgbClr val="8EFB21"/>
                </a:solidFill>
                <a:latin typeface="+mj-lt"/>
              </a:rPr>
              <a:t>st</a:t>
            </a:r>
            <a:r>
              <a:rPr lang="en-US" sz="6000" dirty="0" smtClean="0">
                <a:solidFill>
                  <a:srgbClr val="8EFB21"/>
                </a:solidFill>
                <a:latin typeface="+mj-lt"/>
              </a:rPr>
              <a:t> in  </a:t>
            </a:r>
            <a:r>
              <a:rPr lang="en-US" sz="6000" dirty="0" smtClean="0">
                <a:solidFill>
                  <a:srgbClr val="8EFB21"/>
                </a:solidFill>
                <a:latin typeface="+mj-lt"/>
              </a:rPr>
              <a:t>mining </a:t>
            </a:r>
            <a:r>
              <a:rPr lang="en-US" sz="6000" dirty="0" smtClean="0">
                <a:solidFill>
                  <a:srgbClr val="8EFB21"/>
                </a:solidFill>
                <a:latin typeface="+mj-lt"/>
              </a:rPr>
              <a:t>what natural stone?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457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8100" y="-15240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8592"/>
            <a:ext cx="8915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60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6000" u="sng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Marble</a:t>
            </a:r>
            <a:endParaRPr lang="en-US" sz="60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5" name="Bevel 4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600" y="1319213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dirty="0" smtClean="0">
                <a:solidFill>
                  <a:srgbClr val="8EFB21"/>
                </a:solidFill>
                <a:latin typeface="+mj-lt"/>
              </a:rPr>
              <a:t>What did the Ottomans rename Constantinople?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213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792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Istanbul</a:t>
            </a:r>
          </a:p>
        </p:txBody>
      </p:sp>
      <p:sp>
        <p:nvSpPr>
          <p:cNvPr id="5" name="Bevel 4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1319213"/>
            <a:ext cx="8610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dirty="0" smtClean="0">
                <a:solidFill>
                  <a:srgbClr val="8EFB21"/>
                </a:solidFill>
                <a:latin typeface="+mj-lt"/>
              </a:rPr>
              <a:t>What mistake did the Ottoman Empire make in World War I?</a:t>
            </a:r>
          </a:p>
        </p:txBody>
      </p:sp>
    </p:spTree>
    <p:extLst>
      <p:ext uri="{BB962C8B-B14F-4D97-AF65-F5344CB8AC3E}">
        <p14:creationId xmlns:p14="http://schemas.microsoft.com/office/powerpoint/2010/main" val="78931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7696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They made the mistake of allying with Germany and the Austro-Hungarian Empire.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792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/>
            </a:r>
            <a:b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</a:b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ended the Ottoman Empire in 1918?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7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52400" y="117693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Mudros Armistice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620000" y="6096000"/>
            <a:ext cx="13366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4361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Geography</a:t>
            </a:r>
            <a:endParaRPr lang="en-US" sz="1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3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History</a:t>
            </a:r>
            <a:endParaRPr lang="en-US" sz="1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Economy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US/Turkey</a:t>
            </a:r>
          </a:p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Relations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2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Vocabulary</a:t>
            </a:r>
            <a:endParaRPr lang="en-US" sz="1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91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12954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100</a:t>
            </a:r>
          </a:p>
        </p:txBody>
      </p:sp>
      <p:sp>
        <p:nvSpPr>
          <p:cNvPr id="16392" name="AutoShape 3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200</a:t>
            </a:r>
          </a:p>
        </p:txBody>
      </p:sp>
      <p:sp>
        <p:nvSpPr>
          <p:cNvPr id="16393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34290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300</a:t>
            </a:r>
          </a:p>
        </p:txBody>
      </p:sp>
      <p:sp>
        <p:nvSpPr>
          <p:cNvPr id="16394" name="AutoShape 3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400</a:t>
            </a:r>
          </a:p>
        </p:txBody>
      </p:sp>
      <p:sp>
        <p:nvSpPr>
          <p:cNvPr id="16395" name="AutoShape 3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500</a:t>
            </a:r>
          </a:p>
        </p:txBody>
      </p:sp>
      <p:sp>
        <p:nvSpPr>
          <p:cNvPr id="16396" name="AutoShape 3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1301496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100</a:t>
            </a:r>
          </a:p>
        </p:txBody>
      </p:sp>
      <p:sp>
        <p:nvSpPr>
          <p:cNvPr id="14349" name="AutoShape 3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12954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100</a:t>
            </a:r>
          </a:p>
        </p:txBody>
      </p:sp>
      <p:sp>
        <p:nvSpPr>
          <p:cNvPr id="14350" name="AutoShape 3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12954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100</a:t>
            </a:r>
          </a:p>
        </p:txBody>
      </p:sp>
      <p:sp>
        <p:nvSpPr>
          <p:cNvPr id="14351" name="AutoShape 3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12954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100</a:t>
            </a:r>
          </a:p>
        </p:txBody>
      </p:sp>
      <p:sp>
        <p:nvSpPr>
          <p:cNvPr id="14352" name="AutoShape 3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12954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100</a:t>
            </a:r>
          </a:p>
        </p:txBody>
      </p:sp>
      <p:sp>
        <p:nvSpPr>
          <p:cNvPr id="14353" name="AutoShape 3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200</a:t>
            </a:r>
          </a:p>
        </p:txBody>
      </p:sp>
      <p:sp>
        <p:nvSpPr>
          <p:cNvPr id="14354" name="AutoShape 4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200</a:t>
            </a:r>
          </a:p>
        </p:txBody>
      </p:sp>
      <p:sp>
        <p:nvSpPr>
          <p:cNvPr id="14355" name="AutoShape 41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200</a:t>
            </a:r>
          </a:p>
        </p:txBody>
      </p:sp>
      <p:sp>
        <p:nvSpPr>
          <p:cNvPr id="14356" name="AutoShape 42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200</a:t>
            </a:r>
          </a:p>
        </p:txBody>
      </p:sp>
      <p:sp>
        <p:nvSpPr>
          <p:cNvPr id="14357" name="AutoShape 43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200</a:t>
            </a:r>
          </a:p>
        </p:txBody>
      </p:sp>
      <p:sp>
        <p:nvSpPr>
          <p:cNvPr id="14358" name="AutoShape 4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5440" y="34290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300</a:t>
            </a:r>
          </a:p>
        </p:txBody>
      </p:sp>
      <p:sp>
        <p:nvSpPr>
          <p:cNvPr id="14359" name="AutoShape 45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5440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400</a:t>
            </a:r>
          </a:p>
        </p:txBody>
      </p:sp>
      <p:sp>
        <p:nvSpPr>
          <p:cNvPr id="14360" name="AutoShape 46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500</a:t>
            </a:r>
          </a:p>
        </p:txBody>
      </p:sp>
      <p:sp>
        <p:nvSpPr>
          <p:cNvPr id="14361" name="AutoShape 47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34290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300</a:t>
            </a:r>
          </a:p>
        </p:txBody>
      </p:sp>
      <p:sp>
        <p:nvSpPr>
          <p:cNvPr id="14362" name="AutoShape 48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28388" y="3429000"/>
            <a:ext cx="1447800" cy="108356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300</a:t>
            </a:r>
          </a:p>
        </p:txBody>
      </p:sp>
      <p:sp>
        <p:nvSpPr>
          <p:cNvPr id="14363" name="AutoShape 49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34290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300</a:t>
            </a:r>
          </a:p>
        </p:txBody>
      </p:sp>
      <p:sp>
        <p:nvSpPr>
          <p:cNvPr id="14364" name="AutoShape 50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2672" y="34290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300</a:t>
            </a:r>
          </a:p>
        </p:txBody>
      </p:sp>
      <p:sp>
        <p:nvSpPr>
          <p:cNvPr id="14365" name="AutoShape 51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400</a:t>
            </a:r>
          </a:p>
        </p:txBody>
      </p:sp>
      <p:sp>
        <p:nvSpPr>
          <p:cNvPr id="14366" name="AutoShape 52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5632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400</a:t>
            </a:r>
          </a:p>
        </p:txBody>
      </p:sp>
      <p:sp>
        <p:nvSpPr>
          <p:cNvPr id="14367" name="AutoShape 53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400</a:t>
            </a:r>
          </a:p>
        </p:txBody>
      </p:sp>
      <p:sp>
        <p:nvSpPr>
          <p:cNvPr id="14368" name="AutoShape 54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400</a:t>
            </a:r>
          </a:p>
        </p:txBody>
      </p:sp>
      <p:sp>
        <p:nvSpPr>
          <p:cNvPr id="14369" name="AutoShape 55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500</a:t>
            </a:r>
          </a:p>
        </p:txBody>
      </p:sp>
      <p:sp>
        <p:nvSpPr>
          <p:cNvPr id="14370" name="AutoShape 56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500</a:t>
            </a:r>
          </a:p>
        </p:txBody>
      </p:sp>
      <p:sp>
        <p:nvSpPr>
          <p:cNvPr id="14371" name="AutoShape 57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500</a:t>
            </a:r>
          </a:p>
        </p:txBody>
      </p:sp>
      <p:sp>
        <p:nvSpPr>
          <p:cNvPr id="14372" name="AutoShape 58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500</a:t>
            </a:r>
          </a:p>
        </p:txBody>
      </p:sp>
      <p:sp>
        <p:nvSpPr>
          <p:cNvPr id="14373" name="AutoShape 6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Government</a:t>
            </a:r>
            <a:endParaRPr lang="en-US" sz="1800" b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1" grpId="0" animBg="1"/>
      <p:bldP spid="143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001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was the purpose of the Lausanne Peace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Treaty in 1923?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8001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 treaty created an independent Turkish country.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Name at least 3 ways Mustafa helped to modernize Turkey.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48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8077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0" indent="-5715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Disbanded religious schools</a:t>
            </a:r>
          </a:p>
          <a:p>
            <a:pPr marL="571500" indent="-5715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Ended Islamic law</a:t>
            </a:r>
          </a:p>
          <a:p>
            <a:pPr marL="571500" indent="-5715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Helped write a constitution separating religion and </a:t>
            </a:r>
            <a:r>
              <a:rPr lang="en-US" sz="3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government</a:t>
            </a:r>
            <a:endParaRPr lang="en-US" sz="32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marL="571500" indent="-5715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Changed Turkish alphabet from Arabic to </a:t>
            </a:r>
            <a:r>
              <a:rPr lang="en-US" sz="3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Latin </a:t>
            </a:r>
            <a:endParaRPr lang="en-US" sz="32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marL="571500" indent="-5715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Introduced the idea of surnames to the Turkish </a:t>
            </a:r>
            <a:r>
              <a:rPr lang="en-US" sz="3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people</a:t>
            </a:r>
            <a:endParaRPr lang="en-US" sz="32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type of government does Turkey have?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68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Parliamentary democracy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55638" y="457200"/>
            <a:ext cx="8001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At what age are citizens allowed to vote? 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891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001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Age 18 </a:t>
            </a: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or older</a:t>
            </a:r>
            <a:endParaRPr lang="en-US" sz="60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6000" dirty="0" smtClean="0">
              <a:solidFill>
                <a:schemeClr val="bg1"/>
              </a:solidFill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696200" y="6096000"/>
            <a:ext cx="12604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0550" y="762000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When a government is secular, what is separated?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-9525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8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800" u="sng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R</a:t>
            </a:r>
            <a:r>
              <a:rPr lang="en-US" sz="48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eligion </a:t>
            </a:r>
            <a:r>
              <a:rPr lang="en-US" sz="48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and </a:t>
            </a:r>
            <a:r>
              <a:rPr lang="en-US" sz="48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government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8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are separate.</a:t>
            </a:r>
            <a:endParaRPr lang="en-US" sz="4800" u="sng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14300" y="11239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CC"/>
                </a:solidFill>
                <a:latin typeface="+mj-lt"/>
              </a:rPr>
              <a:t>Team 1</a:t>
            </a:r>
          </a:p>
        </p:txBody>
      </p:sp>
      <p:sp>
        <p:nvSpPr>
          <p:cNvPr id="6194" name="Team2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62150" y="112395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CC"/>
                </a:solidFill>
                <a:latin typeface="+mj-lt"/>
              </a:rPr>
              <a:t>Team 2</a:t>
            </a:r>
          </a:p>
        </p:txBody>
      </p:sp>
      <p:sp>
        <p:nvSpPr>
          <p:cNvPr id="6195" name="Team3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33800" y="11239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CC"/>
                </a:solidFill>
                <a:latin typeface="+mj-lt"/>
              </a:rPr>
              <a:t>Team 3</a:t>
            </a:r>
          </a:p>
        </p:txBody>
      </p:sp>
      <p:sp>
        <p:nvSpPr>
          <p:cNvPr id="6196" name="Team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46713" y="112395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CC"/>
                </a:solidFill>
                <a:latin typeface="+mj-lt"/>
              </a:rPr>
              <a:t>Team 4</a:t>
            </a:r>
          </a:p>
        </p:txBody>
      </p:sp>
      <p:sp>
        <p:nvSpPr>
          <p:cNvPr id="1041" name="Score_Team2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82938" y="1006475"/>
            <a:ext cx="12160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66" name="Team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156450" y="1143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CC"/>
                </a:solidFill>
                <a:latin typeface="+mj-lt"/>
              </a:rPr>
              <a:t>Team 5</a:t>
            </a:r>
          </a:p>
        </p:txBody>
      </p:sp>
      <p:sp>
        <p:nvSpPr>
          <p:cNvPr id="67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EFB21"/>
                </a:solidFill>
                <a:latin typeface="+mj-lt"/>
              </a:rPr>
              <a:t>Wager</a:t>
            </a:r>
          </a:p>
        </p:txBody>
      </p:sp>
      <p:sp>
        <p:nvSpPr>
          <p:cNvPr id="68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47863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EFB21"/>
                </a:solidFill>
                <a:latin typeface="+mj-lt"/>
              </a:rPr>
              <a:t>Wager</a:t>
            </a:r>
          </a:p>
        </p:txBody>
      </p:sp>
      <p:sp>
        <p:nvSpPr>
          <p:cNvPr id="69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EFB21"/>
                </a:solidFill>
                <a:latin typeface="+mj-lt"/>
              </a:rPr>
              <a:t>Wager</a:t>
            </a:r>
          </a:p>
        </p:txBody>
      </p:sp>
      <p:sp>
        <p:nvSpPr>
          <p:cNvPr id="70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49888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EFB21"/>
                </a:solidFill>
                <a:latin typeface="+mj-lt"/>
              </a:rPr>
              <a:t>Wager</a:t>
            </a:r>
          </a:p>
        </p:txBody>
      </p:sp>
      <p:sp>
        <p:nvSpPr>
          <p:cNvPr id="71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194550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EFB21"/>
                </a:solidFill>
                <a:latin typeface="+mj-lt"/>
              </a:rPr>
              <a:t>Wager</a:t>
            </a:r>
          </a:p>
        </p:txBody>
      </p:sp>
      <p:grpSp>
        <p:nvGrpSpPr>
          <p:cNvPr id="1048" name="Group 7"/>
          <p:cNvGrpSpPr>
            <a:grpSpLocks/>
          </p:cNvGrpSpPr>
          <p:nvPr/>
        </p:nvGrpSpPr>
        <p:grpSpPr bwMode="auto">
          <a:xfrm>
            <a:off x="5594350" y="5105400"/>
            <a:ext cx="3124200" cy="1295400"/>
            <a:chOff x="5594604" y="5105400"/>
            <a:chExt cx="3124200" cy="1295400"/>
          </a:xfrm>
        </p:grpSpPr>
        <p:sp>
          <p:nvSpPr>
            <p:cNvPr id="7" name="Rounded Rectangle 6">
              <a:hlinkClick r:id="rId3" action="ppaction://hlinksldjump"/>
            </p:cNvPr>
            <p:cNvSpPr/>
            <p:nvPr/>
          </p:nvSpPr>
          <p:spPr>
            <a:xfrm>
              <a:off x="5594604" y="5105400"/>
              <a:ext cx="3124200" cy="129540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1" name="WordArt 8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06815" y="5181600"/>
              <a:ext cx="2375978" cy="106680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69801"/>
                </a:avLst>
              </a:prstTxWarp>
              <a:scene3d>
                <a:camera prst="legacyPerspectiveFront">
                  <a:rot lat="20519989" lon="1080000" rev="0"/>
                </a:camera>
                <a:lightRig rig="legacyHarsh2" dir="b"/>
              </a:scene3d>
              <a:sp3d extrusionH="430200" prstMaterial="legacyMatte">
                <a:extrusionClr>
                  <a:srgbClr val="E739E7"/>
                </a:extrusionClr>
              </a:sp3d>
            </a:bodyPr>
            <a:lstStyle/>
            <a:p>
              <a:pPr algn="ctr"/>
              <a:r>
                <a:rPr lang="en-US" sz="6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0C0C0"/>
                      </a:gs>
                      <a:gs pos="100000">
                        <a:srgbClr val="1FC3FF"/>
                      </a:gs>
                    </a:gsLst>
                    <a:lin ang="3000000"/>
                  </a:gradFill>
                  <a:effectLst>
                    <a:outerShdw blurRad="50800" dist="38100" dir="5400000" algn="t" rotWithShape="0">
                      <a:schemeClr val="bg1">
                        <a:alpha val="39998"/>
                      </a:schemeClr>
                    </a:outerShdw>
                  </a:effectLst>
                  <a:latin typeface="Comic Sans MS"/>
                </a:rPr>
                <a:t>Final </a:t>
              </a:r>
            </a:p>
            <a:p>
              <a:pPr algn="ctr"/>
              <a:r>
                <a:rPr lang="en-US" sz="6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0C0C0"/>
                      </a:gs>
                      <a:gs pos="100000">
                        <a:srgbClr val="1FC3FF"/>
                      </a:gs>
                    </a:gsLst>
                    <a:lin ang="3000000"/>
                  </a:gradFill>
                  <a:effectLst>
                    <a:outerShdw blurRad="50800" dist="38100" dir="5400000" algn="t" rotWithShape="0">
                      <a:schemeClr val="bg1">
                        <a:alpha val="39998"/>
                      </a:schemeClr>
                    </a:outerShdw>
                  </a:effectLst>
                  <a:latin typeface="Comic Sans MS"/>
                </a:rPr>
                <a:t>Wrap-Up</a:t>
              </a:r>
            </a:p>
          </p:txBody>
        </p:sp>
      </p:grpSp>
      <p:sp>
        <p:nvSpPr>
          <p:cNvPr id="16" name="Bevel 15">
            <a:hlinkClick r:id="rId4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  <p:pic>
        <p:nvPicPr>
          <p:cNvPr id="1038" name="TextBox3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167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TextBox2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55763"/>
            <a:ext cx="16002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TextBox4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55763"/>
            <a:ext cx="16002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extBox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67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TextBox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55763"/>
            <a:ext cx="16002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TextBox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67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TextBox7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600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TextBox8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1600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TextBox9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1600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TextBox10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1600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extBox1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600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makes up Turkey’s executive branch? 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30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8077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857250" indent="-85725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 head of state</a:t>
            </a:r>
          </a:p>
          <a:p>
            <a:pPr marL="857250" indent="-85725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 head of government </a:t>
            </a:r>
          </a:p>
          <a:p>
            <a:pPr marL="857250" indent="-857250" algn="ctr">
              <a:spcBef>
                <a:spcPct val="50000"/>
              </a:spcBef>
              <a:buFont typeface="Arial"/>
              <a:buChar char="•"/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 The cabinet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077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How many members are on the </a:t>
            </a:r>
            <a:r>
              <a:rPr lang="en-US" sz="6000" dirty="0">
                <a:solidFill>
                  <a:srgbClr val="8EFB21"/>
                </a:solidFill>
                <a:latin typeface="Comic Sans MS" pitchFamily="66" charset="0"/>
              </a:rPr>
              <a:t>the Constitutional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Court and how are they chosen? 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5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463550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3 members are appointed by the Brand National </a:t>
            </a: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Assembly.</a:t>
            </a:r>
            <a:endParaRPr lang="en-US" sz="40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14 are appointed by the president.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3400" y="387350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On w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hat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three things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does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Turkey base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its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GDP?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3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710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34143"/>
            <a:ext cx="78486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Industry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Services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Agriculture</a:t>
            </a:r>
          </a:p>
          <a:p>
            <a:pPr algn="ctr">
              <a:spcBef>
                <a:spcPct val="50000"/>
              </a:spcBef>
              <a:defRPr/>
            </a:pPr>
            <a:endParaRPr lang="en-US" sz="60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Why is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Turkey’s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economy still struggling?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915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73691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800" indent="-685800">
              <a:spcBef>
                <a:spcPct val="50000"/>
              </a:spcBef>
              <a:buFont typeface="Arial"/>
              <a:buChar char="•"/>
              <a:defRPr/>
            </a:pPr>
            <a:r>
              <a:rPr lang="en-US" sz="48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Decreased demand for Turkish goods in Europe.</a:t>
            </a:r>
          </a:p>
          <a:p>
            <a:pPr marL="685800" indent="-685800">
              <a:spcBef>
                <a:spcPct val="50000"/>
              </a:spcBef>
              <a:buFont typeface="Arial"/>
              <a:buChar char="•"/>
              <a:defRPr/>
            </a:pPr>
            <a:r>
              <a:rPr lang="en-US" sz="48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Economy still struggles with corruption.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271155"/>
            <a:ext cx="8534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Why is free trade so important to Turkey’s economy?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12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1905000"/>
            <a:ext cx="762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Turkey’s location is </a:t>
            </a: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 crossroads for trade.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04800" y="1524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8EFB21"/>
                </a:solidFill>
              </a:rPr>
              <a:t>What country is labeled as #6?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4" y="1618327"/>
            <a:ext cx="58642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15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is one of the most important natural resources in Turkey?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325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153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Arable land or </a:t>
            </a: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agriculture</a:t>
            </a:r>
            <a:endParaRPr lang="en-US" sz="60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696200" y="6096000"/>
            <a:ext cx="12604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Name the top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five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industries in Turkey.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529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7924800" cy="59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914400" indent="-914400" algn="ctr">
              <a:spcBef>
                <a:spcPct val="50000"/>
              </a:spcBef>
              <a:buAutoNum type="arabicPeriod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Automobiles</a:t>
            </a:r>
          </a:p>
          <a:p>
            <a:pPr marL="914400" indent="-914400" algn="ctr">
              <a:spcBef>
                <a:spcPct val="50000"/>
              </a:spcBef>
              <a:buAutoNum type="arabicPeriod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Electronics</a:t>
            </a:r>
          </a:p>
          <a:p>
            <a:pPr marL="914400" indent="-914400" algn="ctr">
              <a:spcBef>
                <a:spcPct val="50000"/>
              </a:spcBef>
              <a:buAutoNum type="arabicPeriod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Mining</a:t>
            </a:r>
          </a:p>
          <a:p>
            <a:pPr marL="914400" indent="-914400" algn="ctr">
              <a:spcBef>
                <a:spcPct val="50000"/>
              </a:spcBef>
              <a:buAutoNum type="arabicPeriod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Steel</a:t>
            </a:r>
          </a:p>
          <a:p>
            <a:pPr marL="914400" indent="-914400" algn="ctr">
              <a:spcBef>
                <a:spcPct val="50000"/>
              </a:spcBef>
              <a:buAutoNum type="arabicPeriod"/>
              <a:defRPr/>
            </a:pPr>
            <a:r>
              <a:rPr lang="en-US" sz="5400" u="sng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L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umber</a:t>
            </a:r>
            <a:endParaRPr lang="en-US" sz="54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1138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How has Turkey significantly helped with the war in Afghanistan?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7772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Turkey provides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transport through the Incirlik Air Base.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33400" y="938213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is the main focus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of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 Turkey’s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alliance with the United States?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939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07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Fighting terrorism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848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are three main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ways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the US has assisted Turkey?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144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78486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Security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Cooperation with neighboring countries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democracy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163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54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5400" u="sng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country of Turkey</a:t>
            </a:r>
          </a:p>
        </p:txBody>
      </p:sp>
      <p:sp>
        <p:nvSpPr>
          <p:cNvPr id="3" name="Bevel 2">
            <a:hlinkClick r:id="rId4" action="ppaction://hlinksldjump" highlightClick="1"/>
          </p:cNvPr>
          <p:cNvSpPr/>
          <p:nvPr/>
        </p:nvSpPr>
        <p:spPr>
          <a:xfrm>
            <a:off x="7620000" y="6019800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9" name="Bevel 8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-23813"/>
            <a:ext cx="9144000" cy="6858001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848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Name at least 3 items Turkish businesses buy from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Georgia.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349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28264"/>
            <a:ext cx="7848600" cy="715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Cotton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Paper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Wood pulp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Aircraft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Motor vehicles</a:t>
            </a:r>
          </a:p>
          <a:p>
            <a:pPr algn="ctr">
              <a:spcBef>
                <a:spcPct val="50000"/>
              </a:spcBef>
              <a:defRPr/>
            </a:pPr>
            <a:endParaRPr lang="en-US" sz="54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7772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American automobile company has a plant in Turkey and in what city is it located?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55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676400"/>
            <a:ext cx="8991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Ford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8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Izmit in the Anatolia region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is the f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ertile crescent?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758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7543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 land between the Tigris and Euphrates Rivers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Define coup.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963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7543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 sudden overthrow of a government by a country’s military leaders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or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another small, powerful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group</a:t>
            </a:r>
            <a:endParaRPr lang="en-US" sz="54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93713" y="1082675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is the Truman Doctrine?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168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914400"/>
            <a:ext cx="7772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5400" u="sng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/>
              <a:t>A doctrine supporting free people and ensuring </a:t>
            </a:r>
            <a:r>
              <a:rPr lang="en-US" dirty="0" smtClean="0"/>
              <a:t>Turkey</a:t>
            </a:r>
            <a:r>
              <a:rPr lang="en-US" dirty="0" smtClean="0"/>
              <a:t> </a:t>
            </a:r>
            <a:r>
              <a:rPr lang="en-US" dirty="0" smtClean="0"/>
              <a:t>would not become </a:t>
            </a:r>
            <a:r>
              <a:rPr lang="en-US" dirty="0" smtClean="0"/>
              <a:t>communist</a:t>
            </a:r>
            <a:endParaRPr lang="en-US" dirty="0" smtClean="0"/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10170" y="838200"/>
            <a:ext cx="9067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8EFB21"/>
                </a:solidFill>
                <a:latin typeface="Comic Sans MS" pitchFamily="66" charset="0"/>
              </a:rPr>
              <a:t>What two seas border Turkey?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620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is a reservoir?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373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7620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An artificial lake created by construction of dams</a:t>
            </a:r>
            <a:endParaRPr lang="en-US" dirty="0" smtClean="0"/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is lira?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577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0772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5400" u="sng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/>
              <a:t>Turkey’s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 currency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696200" y="6096000"/>
            <a:ext cx="12604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1371600" y="512127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i="1" dirty="0">
                <a:solidFill>
                  <a:srgbClr val="8EFB21"/>
                </a:solidFill>
                <a:latin typeface="+mj-lt"/>
                <a:cs typeface="Times New Roman" pitchFamily="18" charset="0"/>
              </a:rPr>
              <a:t>Make your wager on the scoreboard</a:t>
            </a:r>
          </a:p>
        </p:txBody>
      </p:sp>
      <p:sp>
        <p:nvSpPr>
          <p:cNvPr id="70659" name="WordArt 8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60960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9801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E739E7"/>
              </a:extrusionClr>
            </a:sp3d>
          </a:bodyPr>
          <a:lstStyle/>
          <a:p>
            <a:pPr algn="ctr"/>
            <a:r>
              <a:rPr lang="en-US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1FC3FF"/>
                    </a:gs>
                  </a:gsLst>
                  <a:lin ang="3000000"/>
                </a:gradFill>
                <a:effectLst>
                  <a:outerShdw blurRad="50800" dist="38100" dir="5400000" algn="t" rotWithShape="0">
                    <a:schemeClr val="bg1">
                      <a:alpha val="39998"/>
                    </a:schemeClr>
                  </a:outerShdw>
                </a:effectLst>
                <a:latin typeface="Comic Sans MS"/>
              </a:rPr>
              <a:t>Final </a:t>
            </a:r>
          </a:p>
          <a:p>
            <a:pPr algn="ctr"/>
            <a:r>
              <a:rPr lang="en-US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1FC3FF"/>
                    </a:gs>
                  </a:gsLst>
                  <a:lin ang="3000000"/>
                </a:gradFill>
                <a:effectLst>
                  <a:outerShdw blurRad="50800" dist="38100" dir="5400000" algn="t" rotWithShape="0">
                    <a:schemeClr val="bg1">
                      <a:alpha val="39998"/>
                    </a:schemeClr>
                  </a:outerShdw>
                </a:effectLst>
                <a:latin typeface="Comic Sans MS"/>
              </a:rPr>
              <a:t>Wrap-Up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6" name="Bevel 5">
            <a:hlinkClick r:id="rId4" action="ppaction://hlinksldjump" highlightClick="1"/>
          </p:cNvPr>
          <p:cNvSpPr/>
          <p:nvPr/>
        </p:nvSpPr>
        <p:spPr>
          <a:xfrm>
            <a:off x="228600" y="6096000"/>
            <a:ext cx="2590800" cy="533400"/>
          </a:xfrm>
          <a:prstGeom prst="bevel">
            <a:avLst>
              <a:gd name="adj" fmla="val 145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Final Question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47700" y="533400"/>
            <a:ext cx="78486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8EFB21"/>
                </a:solidFill>
                <a:latin typeface="Comic Sans MS" pitchFamily="66" charset="0"/>
              </a:rPr>
              <a:t>Identify the two groups ISIS and ISIL.</a:t>
            </a:r>
            <a:endParaRPr lang="en-US" sz="5400" dirty="0">
              <a:solidFill>
                <a:srgbClr val="8EFB21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US" sz="6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8851" name="Text Box 3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7848600" cy="79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5400" u="sng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/>
              <a:t>ISIS stands for Islamic State for Iraq and Syria.</a:t>
            </a:r>
          </a:p>
          <a:p>
            <a:pPr>
              <a:defRPr/>
            </a:pPr>
            <a:r>
              <a:rPr lang="en-US" dirty="0" smtClean="0"/>
              <a:t>ISIL stands for Islamic State in Iraq and the new Levant.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Bevel 3">
            <a:hlinkClick r:id="rId3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4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2103438"/>
            <a:ext cx="7467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u="sng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Black Sea and Mediterranean Sea</a:t>
            </a:r>
          </a:p>
        </p:txBody>
      </p:sp>
      <p:sp>
        <p:nvSpPr>
          <p:cNvPr id="6" name="Bevel 5">
            <a:hlinkClick r:id="rId4" action="ppaction://hlinksldjump" highlightClick="1"/>
          </p:cNvPr>
          <p:cNvSpPr/>
          <p:nvPr/>
        </p:nvSpPr>
        <p:spPr>
          <a:xfrm>
            <a:off x="7772400" y="6059488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7" name="Bevel 6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945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467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7200" dirty="0" smtClean="0">
                <a:solidFill>
                  <a:srgbClr val="8EFB21"/>
                </a:solidFill>
                <a:latin typeface="+mj-lt"/>
              </a:rPr>
              <a:t>Name the two continents in which Turkey is divided.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2048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7848600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7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Europe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Asia</a:t>
            </a:r>
          </a:p>
        </p:txBody>
      </p:sp>
      <p:sp>
        <p:nvSpPr>
          <p:cNvPr id="6" name="Bevel 5">
            <a:hlinkClick r:id="rId4" action="ppaction://hlinksldjump" highlightClick="1"/>
          </p:cNvPr>
          <p:cNvSpPr/>
          <p:nvPr/>
        </p:nvSpPr>
        <p:spPr>
          <a:xfrm>
            <a:off x="7696200" y="6096000"/>
            <a:ext cx="12604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7" name="Bevel 6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769</Words>
  <Application>Microsoft Macintosh PowerPoint</Application>
  <PresentationFormat>On-screen Show (4:3)</PresentationFormat>
  <Paragraphs>280</Paragraphs>
  <Slides>66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Customer</dc:creator>
  <cp:lastModifiedBy>marion  lankford</cp:lastModifiedBy>
  <cp:revision>160</cp:revision>
  <dcterms:created xsi:type="dcterms:W3CDTF">1999-03-08T16:42:31Z</dcterms:created>
  <dcterms:modified xsi:type="dcterms:W3CDTF">2017-08-25T17:40:13Z</dcterms:modified>
</cp:coreProperties>
</file>